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83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297-2662-4E12-9D32-9A70276CAB2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26141-5B12-4F3C-B8AB-1BCD13BB5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09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95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97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344B-E8D6-4D86-9541-88D552706A17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1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0669-40F0-4ABE-B24C-CB40B3714FB0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7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E089-02F4-4EEF-9948-86501C1E579C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30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F1-C8A4-4EC5-BA92-83BC57984E38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40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3003-4A83-4F3D-81D5-1D3775A0774D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04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D7B4-4AE2-48AA-A173-27A5EEAF4FF4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69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9009-10A2-4F53-BA78-C38D8E39A3BF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1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1785-9084-432F-A7DF-0483D1757CD0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50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9-52FD-4DEE-8290-D4C6D94A4F03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3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3B55-63AB-4BE9-A4DF-EC3397ED9DD0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2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76F1-45DB-48B5-98A4-8821AAC93063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82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9763-03A2-460E-9A1D-44C88EB3ACC8}" type="datetime1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39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4145" y="1773382"/>
            <a:ext cx="11203709" cy="942104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</a:rPr>
              <a:t>Predicting Temporal Sets with Deep Neural Networks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2992" y="4352506"/>
            <a:ext cx="9861407" cy="214989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 KDD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'20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Speaker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Po-Jen, Wen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Advisor: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Jia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-Ling,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Koh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Date: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2021/5/17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722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Gated Information Fusing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10</a:t>
            </a:fld>
            <a:endParaRPr lang="zh-TW" altLang="en-US" sz="1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664363" y="1366983"/>
            <a:ext cx="7222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Mine shared patterns and fuse static and dynamic representations of elements.</a:t>
            </a:r>
          </a:p>
        </p:txBody>
      </p:sp>
      <p:pic>
        <p:nvPicPr>
          <p:cNvPr id="31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968" r="4285" b="3559"/>
          <a:stretch/>
        </p:blipFill>
        <p:spPr>
          <a:xfrm>
            <a:off x="1" y="1441161"/>
            <a:ext cx="4429124" cy="4476749"/>
          </a:xfrm>
        </p:spPr>
      </p:pic>
      <p:sp>
        <p:nvSpPr>
          <p:cNvPr id="32" name="矩形 31"/>
          <p:cNvSpPr/>
          <p:nvPr/>
        </p:nvSpPr>
        <p:spPr>
          <a:xfrm>
            <a:off x="1" y="2152072"/>
            <a:ext cx="4461164" cy="127692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63" y="3050051"/>
            <a:ext cx="6920806" cy="75789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594763" y="3281217"/>
            <a:ext cx="738909" cy="3694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6604000" y="3685309"/>
            <a:ext cx="341745" cy="526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467598" y="3281216"/>
            <a:ext cx="531093" cy="3694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7818582" y="3685308"/>
            <a:ext cx="411018" cy="535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093854" y="4244111"/>
            <a:ext cx="218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An indicator vector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832436" y="4257965"/>
            <a:ext cx="366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Controls the importance of static and dynamic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0542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The Learning Process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11</a:t>
            </a:fld>
            <a:endParaRPr lang="zh-TW" altLang="en-US" sz="1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969163" y="1362563"/>
            <a:ext cx="722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Prediction</a:t>
            </a:r>
            <a:r>
              <a:rPr lang="en-US" altLang="zh-TW" sz="2800" dirty="0"/>
              <a:t>:</a:t>
            </a:r>
            <a:endParaRPr lang="en-US" altLang="zh-TW" sz="2800" dirty="0" smtClean="0"/>
          </a:p>
        </p:txBody>
      </p:sp>
      <p:pic>
        <p:nvPicPr>
          <p:cNvPr id="31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968" r="4285" b="3559"/>
          <a:stretch/>
        </p:blipFill>
        <p:spPr>
          <a:xfrm>
            <a:off x="1" y="1441161"/>
            <a:ext cx="4429124" cy="4476749"/>
          </a:xfrm>
        </p:spPr>
      </p:pic>
      <p:sp>
        <p:nvSpPr>
          <p:cNvPr id="32" name="矩形 31"/>
          <p:cNvSpPr/>
          <p:nvPr/>
        </p:nvSpPr>
        <p:spPr>
          <a:xfrm>
            <a:off x="18474" y="1403927"/>
            <a:ext cx="4461164" cy="4341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3" y="2335433"/>
            <a:ext cx="3984237" cy="643917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4969163" y="3429000"/>
            <a:ext cx="722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Loss function:</a:t>
            </a:r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02" y="4350327"/>
            <a:ext cx="6269359" cy="7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/>
              <a:t>Experiment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12</a:t>
            </a:fld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9747" y="1234498"/>
            <a:ext cx="1514764" cy="48346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Datasets</a:t>
            </a:r>
            <a:endParaRPr lang="zh-TW" altLang="en-US" dirty="0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62" y="1214144"/>
            <a:ext cx="7331075" cy="206519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49747" y="3532456"/>
            <a:ext cx="8369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Compare methods:</a:t>
            </a:r>
          </a:p>
          <a:p>
            <a:r>
              <a:rPr lang="en-US" altLang="zh-TW" sz="2800" dirty="0" smtClean="0"/>
              <a:t>TOP, Personal TOP, Element Transfer, DREAM, Sets2Sets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49747" y="5294293"/>
            <a:ext cx="3891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Three evaluation metrics:</a:t>
            </a:r>
          </a:p>
          <a:p>
            <a:r>
              <a:rPr lang="en-US" altLang="zh-TW" sz="2800" dirty="0" smtClean="0"/>
              <a:t>Recall, NDCG, PHR</a:t>
            </a:r>
          </a:p>
        </p:txBody>
      </p:sp>
    </p:spTree>
    <p:extLst>
      <p:ext uri="{BB962C8B-B14F-4D97-AF65-F5344CB8AC3E}">
        <p14:creationId xmlns:p14="http://schemas.microsoft.com/office/powerpoint/2010/main" val="15619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/>
              <a:t>Experiment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13</a:t>
            </a:fld>
            <a:endParaRPr lang="zh-TW" altLang="en-US" sz="1800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7" y="923599"/>
            <a:ext cx="11106905" cy="59344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59345" y="2540000"/>
            <a:ext cx="10123055" cy="2401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73204" y="3874657"/>
            <a:ext cx="10123055" cy="2401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77824" y="5218543"/>
            <a:ext cx="10123055" cy="2401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843491" y="6553188"/>
            <a:ext cx="762006" cy="2355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714508" y="6548570"/>
            <a:ext cx="1334655" cy="2401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585527" y="6553188"/>
            <a:ext cx="1334655" cy="2401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103092" y="6557806"/>
            <a:ext cx="651164" cy="2309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1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/>
              <a:t>Experiment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14</a:t>
            </a:fld>
            <a:endParaRPr lang="zh-TW" altLang="en-US" sz="18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3" y="1276849"/>
            <a:ext cx="10074513" cy="1828958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9" y="3832210"/>
            <a:ext cx="11738361" cy="182968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257714" y="5172363"/>
            <a:ext cx="10537121" cy="2678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378363" y="3167390"/>
            <a:ext cx="74352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2800" dirty="0" smtClean="0"/>
              <a:t>Model is applicable to scenarios with sparse data</a:t>
            </a:r>
          </a:p>
        </p:txBody>
      </p:sp>
    </p:spTree>
    <p:extLst>
      <p:ext uri="{BB962C8B-B14F-4D97-AF65-F5344CB8AC3E}">
        <p14:creationId xmlns:p14="http://schemas.microsoft.com/office/powerpoint/2010/main" val="28461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15</a:t>
            </a:fld>
            <a:endParaRPr lang="zh-TW" altLang="en-US" sz="1800" dirty="0"/>
          </a:p>
        </p:txBody>
      </p:sp>
      <p:sp>
        <p:nvSpPr>
          <p:cNvPr id="3" name="矩形 2"/>
          <p:cNvSpPr/>
          <p:nvPr/>
        </p:nvSpPr>
        <p:spPr>
          <a:xfrm>
            <a:off x="83127" y="1545349"/>
            <a:ext cx="116101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A</a:t>
            </a:r>
            <a:r>
              <a:rPr lang="zh-TW" altLang="en-US" sz="2800" dirty="0" smtClean="0"/>
              <a:t>n </a:t>
            </a:r>
            <a:r>
              <a:rPr lang="zh-TW" altLang="en-US" sz="2800" dirty="0"/>
              <a:t>element relationship learning module to </a:t>
            </a:r>
            <a:r>
              <a:rPr lang="zh-TW" altLang="en-US" sz="2800" dirty="0" smtClean="0"/>
              <a:t>capture </a:t>
            </a:r>
            <a:r>
              <a:rPr lang="zh-TW" altLang="en-US" sz="2800" dirty="0"/>
              <a:t>multiple set-level element </a:t>
            </a:r>
            <a:r>
              <a:rPr lang="zh-TW" altLang="en-US" sz="2800" dirty="0" smtClean="0"/>
              <a:t>relationships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/>
              <a:t>A</a:t>
            </a:r>
            <a:r>
              <a:rPr lang="zh-TW" altLang="en-US" sz="2800" dirty="0" smtClean="0"/>
              <a:t>n </a:t>
            </a:r>
            <a:r>
              <a:rPr lang="zh-TW" altLang="en-US" sz="2800" dirty="0"/>
              <a:t>attention-based temporal dependency learning module to learn the temporal </a:t>
            </a:r>
            <a:r>
              <a:rPr lang="zh-TW" altLang="en-US" sz="2800" dirty="0" smtClean="0"/>
              <a:t>dependencies </a:t>
            </a:r>
            <a:r>
              <a:rPr lang="zh-TW" altLang="en-US" sz="2800" dirty="0"/>
              <a:t>of the sets and elements from the whole </a:t>
            </a:r>
            <a:r>
              <a:rPr lang="zh-TW" altLang="en-US" sz="2800" dirty="0" smtClean="0"/>
              <a:t>sequence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A</a:t>
            </a:r>
            <a:r>
              <a:rPr lang="zh-TW" altLang="en-US" sz="2800" dirty="0" smtClean="0"/>
              <a:t> </a:t>
            </a:r>
            <a:r>
              <a:rPr lang="zh-TW" altLang="en-US" sz="2800" dirty="0"/>
              <a:t>gated information fusing module to discover the shared patterns among different sequences and fuse both the static and dynamic information.</a:t>
            </a: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Experimental </a:t>
            </a:r>
            <a:r>
              <a:rPr lang="zh-TW" altLang="en-US" sz="2800" dirty="0"/>
              <a:t>results demonstrate </a:t>
            </a:r>
            <a:r>
              <a:rPr lang="zh-TW" altLang="en-US" sz="2800" dirty="0" smtClean="0"/>
              <a:t>that </a:t>
            </a:r>
            <a:r>
              <a:rPr lang="zh-TW" altLang="en-US" sz="2800" dirty="0"/>
              <a:t>method could circumvent the information loss problem suffered by the set-embedding based methods, and achieve higher prediction performance than the state-of-the-art methods.</a:t>
            </a:r>
          </a:p>
        </p:txBody>
      </p:sp>
    </p:spTree>
    <p:extLst>
      <p:ext uri="{BB962C8B-B14F-4D97-AF65-F5344CB8AC3E}">
        <p14:creationId xmlns:p14="http://schemas.microsoft.com/office/powerpoint/2010/main" val="4523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7"/>
            <a:ext cx="8915400" cy="254000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Introduction</a:t>
            </a:r>
          </a:p>
          <a:p>
            <a:r>
              <a:rPr lang="en-US" altLang="zh-TW" sz="3600" dirty="0" smtClean="0"/>
              <a:t>Method</a:t>
            </a:r>
          </a:p>
          <a:p>
            <a:r>
              <a:rPr lang="en-US" altLang="zh-TW" sz="3600" dirty="0" smtClean="0"/>
              <a:t>Experiment</a:t>
            </a:r>
          </a:p>
          <a:p>
            <a:r>
              <a:rPr lang="en-US" altLang="zh-TW" sz="3600" dirty="0" smtClean="0"/>
              <a:t>Conclusion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886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30" y="1105187"/>
            <a:ext cx="9590339" cy="551728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3</a:t>
            </a:fld>
            <a:endParaRPr lang="zh-TW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1371301" y="4682837"/>
            <a:ext cx="9435243" cy="17707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9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4</a:t>
            </a:fld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774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Existing methods usually follow a two-stage strategy(DREAM):</a:t>
            </a:r>
          </a:p>
          <a:p>
            <a:pPr marL="0" indent="0">
              <a:buNone/>
            </a:pPr>
            <a:r>
              <a:rPr lang="en-US" altLang="zh-TW" dirty="0" smtClean="0"/>
              <a:t>(1)Set embedding</a:t>
            </a:r>
          </a:p>
          <a:p>
            <a:pPr marL="0" indent="0">
              <a:buNone/>
            </a:pPr>
            <a:r>
              <a:rPr lang="en-US" altLang="zh-TW" dirty="0" smtClean="0"/>
              <a:t>(2)Sequential behaviors learning</a:t>
            </a:r>
            <a:endParaRPr lang="zh-TW" alt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2078"/>
            <a:ext cx="8829964" cy="3135426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 rot="597694">
            <a:off x="3057239" y="3423916"/>
            <a:ext cx="2817091" cy="711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 INFORMATION LOSS</a:t>
            </a:r>
            <a:r>
              <a:rPr lang="zh-TW" altLang="en-US" dirty="0" smtClean="0">
                <a:solidFill>
                  <a:schemeClr val="tx1"/>
                </a:solidFill>
              </a:rPr>
              <a:t>！！！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5</a:t>
            </a:fld>
            <a:endParaRPr lang="zh-TW" altLang="en-US" sz="1800" dirty="0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4504" b="62270"/>
          <a:stretch/>
        </p:blipFill>
        <p:spPr>
          <a:xfrm>
            <a:off x="1520536" y="1240162"/>
            <a:ext cx="9023928" cy="2449766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59889" r="4459" b="1314"/>
          <a:stretch/>
        </p:blipFill>
        <p:spPr>
          <a:xfrm>
            <a:off x="1545936" y="3791712"/>
            <a:ext cx="8973128" cy="251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6</a:t>
            </a:fld>
            <a:endParaRPr lang="zh-TW" altLang="en-US" sz="1800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40" y="5027376"/>
            <a:ext cx="7442319" cy="1830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5492" y="1182256"/>
                <a:ext cx="11674763" cy="3484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400" dirty="0" smtClean="0"/>
                  <a:t>,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400" dirty="0" smtClean="0"/>
                  <a:t> denote the set of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users and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elements, a set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zh-TW" altLang="en-US" sz="2400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denotes the collection of elements.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Given:</a:t>
                </a:r>
              </a:p>
              <a:p>
                <a:r>
                  <a:rPr lang="en-US" altLang="zh-TW" sz="2400" dirty="0" smtClean="0"/>
                  <a:t>A sequence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400" dirty="0" smtClean="0"/>
                  <a:t> that records the historical behaviors of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Goal:</a:t>
                </a:r>
              </a:p>
              <a:p>
                <a:r>
                  <a:rPr lang="en-US" altLang="zh-TW" sz="2400" dirty="0"/>
                  <a:t>P</a:t>
                </a:r>
                <a:r>
                  <a:rPr lang="en-US" altLang="zh-TW" sz="2400" dirty="0" smtClean="0"/>
                  <a:t>redict the next-period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the trainable parameter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2" y="1182256"/>
                <a:ext cx="11674763" cy="3484031"/>
              </a:xfrm>
              <a:prstGeom prst="rect">
                <a:avLst/>
              </a:prstGeom>
              <a:blipFill>
                <a:blip r:embed="rId3"/>
                <a:stretch>
                  <a:fillRect l="-836" t="-1401" r="-104" b="-3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0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Method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Deep </a:t>
            </a:r>
            <a:r>
              <a:rPr lang="en-US" altLang="zh-TW" sz="3600" dirty="0"/>
              <a:t>Neural Network for Temporal </a:t>
            </a:r>
            <a:r>
              <a:rPr lang="en-US" altLang="zh-TW" sz="3600" dirty="0" smtClean="0"/>
              <a:t>Sets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Prediction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(</a:t>
            </a:r>
            <a:r>
              <a:rPr lang="en-US" altLang="zh-TW" sz="3600" dirty="0" smtClean="0"/>
              <a:t>DNNTP)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7</a:t>
            </a:fld>
            <a:endParaRPr lang="zh-TW" altLang="en-US" sz="1800" dirty="0"/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968" r="4285" b="3559"/>
          <a:stretch/>
        </p:blipFill>
        <p:spPr>
          <a:xfrm>
            <a:off x="637308" y="1136073"/>
            <a:ext cx="5400619" cy="5458690"/>
          </a:xfrm>
        </p:spPr>
      </p:pic>
      <p:sp>
        <p:nvSpPr>
          <p:cNvPr id="6" name="向右箭號 5"/>
          <p:cNvSpPr/>
          <p:nvPr/>
        </p:nvSpPr>
        <p:spPr>
          <a:xfrm>
            <a:off x="6483928" y="2475344"/>
            <a:ext cx="48952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483928" y="3641438"/>
            <a:ext cx="48952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483928" y="5227785"/>
            <a:ext cx="48952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033492" y="5181601"/>
            <a:ext cx="466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Learn set-level element relationship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033492" y="3616038"/>
            <a:ext cx="4285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Learn temporal dependencies of</a:t>
            </a:r>
          </a:p>
          <a:p>
            <a:r>
              <a:rPr lang="en-US" altLang="zh-TW" sz="2400" dirty="0"/>
              <a:t>e</a:t>
            </a:r>
            <a:r>
              <a:rPr lang="en-US" altLang="zh-TW" sz="2400" dirty="0" smtClean="0"/>
              <a:t>lements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in the sequence of sets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033492" y="2249056"/>
            <a:ext cx="4703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Fuse static </a:t>
            </a:r>
            <a:r>
              <a:rPr lang="en-US" altLang="zh-TW" sz="2400" dirty="0" smtClean="0"/>
              <a:t>and dynamic information</a:t>
            </a:r>
          </a:p>
          <a:p>
            <a:r>
              <a:rPr lang="en-US" altLang="zh-TW" sz="2400" dirty="0" smtClean="0"/>
              <a:t>by a gated updating mechanism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04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8" grpId="0"/>
      <p:bldP spid="8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Element Relationship Learning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8</a:t>
            </a:fld>
            <a:endParaRPr lang="zh-TW" altLang="en-US" sz="1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535054" y="1376219"/>
            <a:ext cx="64919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Learn element relationship in the same set.</a:t>
            </a:r>
          </a:p>
          <a:p>
            <a:r>
              <a:rPr lang="en-US" altLang="zh-TW" sz="2400" dirty="0" smtClean="0"/>
              <a:t>(1)Weighted Graphs Construction</a:t>
            </a:r>
            <a:endParaRPr lang="zh-TW" altLang="en-US" sz="2400" dirty="0"/>
          </a:p>
        </p:txBody>
      </p:sp>
      <p:pic>
        <p:nvPicPr>
          <p:cNvPr id="17" name="圖片 16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7143" r="801" b="2122"/>
          <a:stretch/>
        </p:blipFill>
        <p:spPr>
          <a:xfrm>
            <a:off x="4438650" y="2258291"/>
            <a:ext cx="7610475" cy="2647373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4486930" y="4770581"/>
            <a:ext cx="593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(2)Weighted Convolutions on Dynamic Graphs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8427026" y="2245303"/>
            <a:ext cx="267855" cy="23090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8724034" y="2126673"/>
            <a:ext cx="378691" cy="1477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9092398" y="1888032"/>
            <a:ext cx="212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appearing frequency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3" name="圖片 2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440" y="3122971"/>
            <a:ext cx="274560" cy="401279"/>
          </a:xfrm>
          <a:prstGeom prst="rect">
            <a:avLst/>
          </a:prstGeom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6"/>
          <a:stretch/>
        </p:blipFill>
        <p:spPr>
          <a:xfrm>
            <a:off x="11971241" y="4255531"/>
            <a:ext cx="220759" cy="276060"/>
          </a:xfrm>
          <a:prstGeom prst="rect">
            <a:avLst/>
          </a:prstGeom>
        </p:spPr>
      </p:pic>
      <p:pic>
        <p:nvPicPr>
          <p:cNvPr id="25" name="圖片 24" descr="畫面剪輯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4"/>
          <a:stretch/>
        </p:blipFill>
        <p:spPr>
          <a:xfrm>
            <a:off x="4663288" y="5227782"/>
            <a:ext cx="5089545" cy="1099127"/>
          </a:xfrm>
          <a:prstGeom prst="rect">
            <a:avLst/>
          </a:prstGeom>
        </p:spPr>
      </p:pic>
      <p:pic>
        <p:nvPicPr>
          <p:cNvPr id="31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968" r="4285" b="3559"/>
          <a:stretch/>
        </p:blipFill>
        <p:spPr>
          <a:xfrm>
            <a:off x="1" y="1441161"/>
            <a:ext cx="4429124" cy="4476749"/>
          </a:xfrm>
        </p:spPr>
      </p:pic>
      <p:sp>
        <p:nvSpPr>
          <p:cNvPr id="32" name="矩形 31"/>
          <p:cNvSpPr/>
          <p:nvPr/>
        </p:nvSpPr>
        <p:spPr>
          <a:xfrm>
            <a:off x="0" y="4780973"/>
            <a:ext cx="4431300" cy="8486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985164" y="5551054"/>
            <a:ext cx="341745" cy="36021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6179127" y="5929745"/>
            <a:ext cx="304800" cy="544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6008255" y="6457890"/>
            <a:ext cx="4465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Trainable</a:t>
            </a:r>
            <a:r>
              <a:rPr lang="zh-TW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convolutional parameter</a:t>
            </a:r>
          </a:p>
        </p:txBody>
      </p:sp>
      <p:sp>
        <p:nvSpPr>
          <p:cNvPr id="26" name="矩形 25"/>
          <p:cNvSpPr/>
          <p:nvPr/>
        </p:nvSpPr>
        <p:spPr>
          <a:xfrm>
            <a:off x="8622146" y="5537199"/>
            <a:ext cx="364836" cy="38330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8368145" y="5897418"/>
            <a:ext cx="457200" cy="5865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1076709" cy="1325563"/>
          </a:xfrm>
        </p:spPr>
        <p:txBody>
          <a:bodyPr/>
          <a:lstStyle/>
          <a:p>
            <a:r>
              <a:rPr lang="en-US" altLang="zh-TW" dirty="0" smtClean="0"/>
              <a:t>Attention-based Temporal Dependency Learning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9</a:t>
            </a:fld>
            <a:endParaRPr lang="zh-TW" altLang="en-US" sz="1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664363" y="1366983"/>
            <a:ext cx="7222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Learn element temporal dependency among the sequence of sets. </a:t>
            </a:r>
          </a:p>
        </p:txBody>
      </p:sp>
      <p:pic>
        <p:nvPicPr>
          <p:cNvPr id="31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968" r="4285" b="3559"/>
          <a:stretch/>
        </p:blipFill>
        <p:spPr>
          <a:xfrm>
            <a:off x="1" y="1441161"/>
            <a:ext cx="4429124" cy="4476749"/>
          </a:xfrm>
        </p:spPr>
      </p:pic>
      <p:sp>
        <p:nvSpPr>
          <p:cNvPr id="32" name="矩形 31"/>
          <p:cNvSpPr/>
          <p:nvPr/>
        </p:nvSpPr>
        <p:spPr>
          <a:xfrm>
            <a:off x="0" y="3450937"/>
            <a:ext cx="4431300" cy="13427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3045451"/>
            <a:ext cx="6870375" cy="1146769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4081996"/>
            <a:ext cx="3268594" cy="1058984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5178538"/>
            <a:ext cx="3601572" cy="7545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63855" y="5443530"/>
            <a:ext cx="618836" cy="3694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366000" y="3200400"/>
            <a:ext cx="438727" cy="3694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8645236" y="3214255"/>
            <a:ext cx="438727" cy="3694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0991272" y="3426691"/>
            <a:ext cx="438727" cy="3694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9679710" y="3454400"/>
            <a:ext cx="406400" cy="3694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6557819" y="5877640"/>
            <a:ext cx="147782" cy="341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130800" y="6150114"/>
            <a:ext cx="446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A trainable parameter to learn the importance of different timestamps</a:t>
            </a:r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2431689"/>
            <a:ext cx="3142044" cy="55165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377382" y="4461164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Masked matrix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31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349</Words>
  <Application>Microsoft Office PowerPoint</Application>
  <PresentationFormat>寬螢幕</PresentationFormat>
  <Paragraphs>80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Cambria Math</vt:lpstr>
      <vt:lpstr>Office 佈景主題</vt:lpstr>
      <vt:lpstr>Predicting Temporal Sets with Deep Neural Networks</vt:lpstr>
      <vt:lpstr>OUTLINE</vt:lpstr>
      <vt:lpstr>Introduction</vt:lpstr>
      <vt:lpstr>Introduction</vt:lpstr>
      <vt:lpstr>Introduction</vt:lpstr>
      <vt:lpstr>Introduction</vt:lpstr>
      <vt:lpstr>Method - Deep Neural Network for Temporal Sets Prediction (DNNTP)</vt:lpstr>
      <vt:lpstr>Element Relationship Learning</vt:lpstr>
      <vt:lpstr>Attention-based Temporal Dependency Learning</vt:lpstr>
      <vt:lpstr>Gated Information Fusing</vt:lpstr>
      <vt:lpstr>The Learning Process</vt:lpstr>
      <vt:lpstr>Experiment</vt:lpstr>
      <vt:lpstr>Experiment</vt:lpstr>
      <vt:lpstr>Experiment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Sepsis Subphenotypes via Time-Aware Multi-ModalAuto-Encoder</dc:title>
  <dc:creator>溫博任</dc:creator>
  <cp:lastModifiedBy>溫博任</cp:lastModifiedBy>
  <cp:revision>143</cp:revision>
  <dcterms:created xsi:type="dcterms:W3CDTF">2020-12-14T02:29:00Z</dcterms:created>
  <dcterms:modified xsi:type="dcterms:W3CDTF">2021-05-24T04:53:13Z</dcterms:modified>
</cp:coreProperties>
</file>